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media/image2.jpeg" ContentType="image/jpeg"/>
  <Override PartName="/ppt/media/image3.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FFFFFF"/>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b="def" i="def"/>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b="def" i="def"/>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b="def" i="def"/>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s>

</file>

<file path=ppt/media/image1.jpeg>
</file>

<file path=ppt/media/image1.png>
</file>

<file path=ppt/media/image10.png>
</file>

<file path=ppt/media/image11.png>
</file>

<file path=ppt/media/image12.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125"/>
          <p:cNvSpPr/>
          <p:nvPr>
            <p:ph type="sldImg"/>
          </p:nvPr>
        </p:nvSpPr>
        <p:spPr>
          <a:xfrm>
            <a:off x="1143000" y="685800"/>
            <a:ext cx="4572000" cy="3429000"/>
          </a:xfrm>
          <a:prstGeom prst="rect">
            <a:avLst/>
          </a:prstGeom>
        </p:spPr>
        <p:txBody>
          <a:bodyPr/>
          <a:lstStyle/>
          <a:p>
            <a:pPr/>
          </a:p>
        </p:txBody>
      </p:sp>
      <p:sp>
        <p:nvSpPr>
          <p:cNvPr id="126" name="Shape 12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Shape 11"/>
          <p:cNvSpPr/>
          <p:nvPr>
            <p:ph type="title"/>
          </p:nvPr>
        </p:nvSpPr>
        <p:spPr>
          <a:xfrm>
            <a:off x="1270000" y="1638300"/>
            <a:ext cx="10464800" cy="3302000"/>
          </a:xfrm>
          <a:prstGeom prst="rect">
            <a:avLst/>
          </a:prstGeom>
        </p:spPr>
        <p:txBody>
          <a:bodyPr anchor="b"/>
          <a:lstStyle/>
          <a:p>
            <a:pPr/>
            <a:r>
              <a:t>Title Text</a:t>
            </a:r>
          </a:p>
        </p:txBody>
      </p:sp>
      <p:sp>
        <p:nvSpPr>
          <p:cNvPr id="12" name="Shape 12"/>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hape 1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Shape 93"/>
          <p:cNvSpPr/>
          <p:nvPr>
            <p:ph type="body" sz="quarter" idx="13"/>
          </p:nvPr>
        </p:nvSpPr>
        <p:spPr>
          <a:xfrm>
            <a:off x="1270000" y="6362700"/>
            <a:ext cx="10464800" cy="533400"/>
          </a:xfrm>
          <a:prstGeom prst="rect">
            <a:avLst/>
          </a:prstGeom>
        </p:spPr>
        <p:txBody>
          <a:bodyPr anchor="t">
            <a:spAutoFit/>
          </a:bodyPr>
          <a:lstStyle>
            <a:lvl1pPr marL="0" indent="0" algn="ctr">
              <a:spcBef>
                <a:spcPts val="0"/>
              </a:spcBef>
              <a:buSzTx/>
              <a:buNone/>
              <a:defRPr b="1" sz="2800">
                <a:latin typeface="Helvetica"/>
                <a:ea typeface="Helvetica"/>
                <a:cs typeface="Helvetica"/>
                <a:sym typeface="Helvetica"/>
              </a:defRPr>
            </a:lvl1pPr>
          </a:lstStyle>
          <a:p>
            <a:pPr/>
            <a:r>
              <a:t>–Johnny Appleseed</a:t>
            </a:r>
          </a:p>
        </p:txBody>
      </p:sp>
      <p:sp>
        <p:nvSpPr>
          <p:cNvPr id="94" name="Shape 94"/>
          <p:cNvSpPr/>
          <p:nvPr>
            <p:ph type="body" sz="quarter" idx="14"/>
          </p:nvPr>
        </p:nvSpPr>
        <p:spPr>
          <a:xfrm>
            <a:off x="1270000" y="4254500"/>
            <a:ext cx="10464800" cy="711200"/>
          </a:xfrm>
          <a:prstGeom prst="rect">
            <a:avLst/>
          </a:prstGeom>
        </p:spPr>
        <p:txBody>
          <a:bodyPr>
            <a:spAutoFit/>
          </a:bodyPr>
          <a:lstStyle>
            <a:lvl1pPr marL="0" indent="0" algn="ctr">
              <a:spcBef>
                <a:spcPts val="2400"/>
              </a:spcBef>
              <a:buSzTx/>
              <a:buNone/>
              <a:defRPr sz="4000"/>
            </a:lvl1pPr>
          </a:lstStyle>
          <a:p>
            <a:pPr/>
            <a:r>
              <a:t>“Type a quote here.”</a:t>
            </a:r>
          </a:p>
        </p:txBody>
      </p:sp>
      <p:sp>
        <p:nvSpPr>
          <p:cNvPr id="95" name="Shape 9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Shape 102"/>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hape 10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hape 11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Default">
    <p:bg>
      <p:bgPr>
        <a:solidFill>
          <a:srgbClr val="FFFFFF"/>
        </a:solidFill>
      </p:bgPr>
    </p:bg>
    <p:spTree>
      <p:nvGrpSpPr>
        <p:cNvPr id="1" name=""/>
        <p:cNvGrpSpPr/>
        <p:nvPr/>
      </p:nvGrpSpPr>
      <p:grpSpPr>
        <a:xfrm>
          <a:off x="0" y="0"/>
          <a:ext cx="0" cy="0"/>
          <a:chOff x="0" y="0"/>
          <a:chExt cx="0" cy="0"/>
        </a:xfrm>
      </p:grpSpPr>
      <p:sp>
        <p:nvSpPr>
          <p:cNvPr id="117" name="Shape 117"/>
          <p:cNvSpPr/>
          <p:nvPr>
            <p:ph type="title"/>
          </p:nvPr>
        </p:nvSpPr>
        <p:spPr>
          <a:xfrm>
            <a:off x="650239" y="390595"/>
            <a:ext cx="11704322" cy="1625601"/>
          </a:xfrm>
          <a:prstGeom prst="rect">
            <a:avLst/>
          </a:prstGeom>
        </p:spPr>
        <p:txBody>
          <a:bodyPr lIns="65023" tIns="65023" rIns="65023" bIns="65023"/>
          <a:lstStyle>
            <a:lvl1pPr defTabSz="1300480">
              <a:defRPr>
                <a:solidFill>
                  <a:srgbClr val="000000"/>
                </a:solidFill>
                <a:latin typeface="Arial"/>
                <a:ea typeface="Arial"/>
                <a:cs typeface="Arial"/>
                <a:sym typeface="Arial"/>
              </a:defRPr>
            </a:lvl1pPr>
          </a:lstStyle>
          <a:p>
            <a:pPr/>
            <a:r>
              <a:t>Title Text</a:t>
            </a:r>
          </a:p>
        </p:txBody>
      </p:sp>
      <p:sp>
        <p:nvSpPr>
          <p:cNvPr id="118" name="Shape 118"/>
          <p:cNvSpPr/>
          <p:nvPr>
            <p:ph type="body" idx="1"/>
          </p:nvPr>
        </p:nvSpPr>
        <p:spPr>
          <a:xfrm>
            <a:off x="650239" y="2275839"/>
            <a:ext cx="11704322" cy="6436926"/>
          </a:xfrm>
          <a:prstGeom prst="rect">
            <a:avLst/>
          </a:prstGeom>
        </p:spPr>
        <p:txBody>
          <a:bodyPr lIns="65023" tIns="65023" rIns="65023" bIns="65023" anchor="t"/>
          <a:lstStyle>
            <a:lvl1pPr marL="471487" indent="-471487" defTabSz="1300480">
              <a:spcBef>
                <a:spcPts val="1000"/>
              </a:spcBef>
              <a:buSzPct val="100000"/>
              <a:buChar char="»"/>
              <a:defRPr sz="4400">
                <a:solidFill>
                  <a:srgbClr val="000000"/>
                </a:solidFill>
                <a:latin typeface="Arial"/>
                <a:ea typeface="Arial"/>
                <a:cs typeface="Arial"/>
                <a:sym typeface="Arial"/>
              </a:defRPr>
            </a:lvl1pPr>
            <a:lvl2pPr marL="906235" indent="-449035" defTabSz="1300480">
              <a:spcBef>
                <a:spcPts val="1000"/>
              </a:spcBef>
              <a:buSzPct val="100000"/>
              <a:buChar char="–"/>
              <a:defRPr sz="4400">
                <a:solidFill>
                  <a:srgbClr val="000000"/>
                </a:solidFill>
                <a:latin typeface="Arial"/>
                <a:ea typeface="Arial"/>
                <a:cs typeface="Arial"/>
                <a:sym typeface="Arial"/>
              </a:defRPr>
            </a:lvl2pPr>
            <a:lvl3pPr marL="1333500" indent="-419100" defTabSz="1300480">
              <a:spcBef>
                <a:spcPts val="1000"/>
              </a:spcBef>
              <a:buSzPct val="100000"/>
              <a:defRPr sz="4400">
                <a:solidFill>
                  <a:srgbClr val="000000"/>
                </a:solidFill>
                <a:latin typeface="Arial"/>
                <a:ea typeface="Arial"/>
                <a:cs typeface="Arial"/>
                <a:sym typeface="Arial"/>
              </a:defRPr>
            </a:lvl3pPr>
            <a:lvl4pPr marL="1874520" indent="-502920" defTabSz="1300480">
              <a:spcBef>
                <a:spcPts val="1000"/>
              </a:spcBef>
              <a:buSzPct val="100000"/>
              <a:buChar char="–"/>
              <a:defRPr sz="4400">
                <a:solidFill>
                  <a:srgbClr val="000000"/>
                </a:solidFill>
                <a:latin typeface="Arial"/>
                <a:ea typeface="Arial"/>
                <a:cs typeface="Arial"/>
                <a:sym typeface="Arial"/>
              </a:defRPr>
            </a:lvl4pPr>
            <a:lvl5pPr marL="2387600" indent="-558800" defTabSz="1300480">
              <a:spcBef>
                <a:spcPts val="1000"/>
              </a:spcBef>
              <a:buSzPct val="100000"/>
              <a:buChar char="»"/>
              <a:defRPr sz="4400">
                <a:solidFill>
                  <a:srgbClr val="000000"/>
                </a:solidFill>
                <a:latin typeface="Arial"/>
                <a:ea typeface="Arial"/>
                <a:cs typeface="Arial"/>
                <a:sym typeface="Arial"/>
              </a:defRPr>
            </a:lvl5pPr>
          </a:lstStyle>
          <a:p>
            <a:pPr/>
            <a:r>
              <a:t>Body Level One</a:t>
            </a:r>
          </a:p>
          <a:p>
            <a:pPr lvl="1"/>
            <a:r>
              <a:t>Body Level Two</a:t>
            </a:r>
          </a:p>
          <a:p>
            <a:pPr lvl="2"/>
            <a:r>
              <a:t>Body Level Three</a:t>
            </a:r>
          </a:p>
          <a:p>
            <a:pPr lvl="3"/>
            <a:r>
              <a:t>Body Level Four</a:t>
            </a:r>
          </a:p>
          <a:p>
            <a:pPr lvl="4"/>
            <a:r>
              <a:t>Body Level Five</a:t>
            </a:r>
          </a:p>
        </p:txBody>
      </p:sp>
      <p:sp>
        <p:nvSpPr>
          <p:cNvPr id="119" name="Shape 119"/>
          <p:cNvSpPr/>
          <p:nvPr>
            <p:ph type="sldNum" sz="quarter" idx="2"/>
          </p:nvPr>
        </p:nvSpPr>
        <p:spPr>
          <a:xfrm>
            <a:off x="11957539" y="8882098"/>
            <a:ext cx="397021" cy="389270"/>
          </a:xfrm>
          <a:prstGeom prst="rect">
            <a:avLst/>
          </a:prstGeom>
        </p:spPr>
        <p:txBody>
          <a:bodyPr lIns="65023" tIns="65023" rIns="65023" bIns="65023"/>
          <a:lstStyle>
            <a:lvl1pPr algn="r" defTabSz="1300480">
              <a:defRPr>
                <a:solidFill>
                  <a:srgbClr val="000000"/>
                </a:solidFill>
                <a:latin typeface="Arial"/>
                <a:ea typeface="Arial"/>
                <a:cs typeface="Arial"/>
                <a:sym typeface="Aria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Shape 20"/>
          <p:cNvSpPr/>
          <p:nvPr>
            <p:ph type="pic" idx="13"/>
          </p:nvPr>
        </p:nvSpPr>
        <p:spPr>
          <a:xfrm>
            <a:off x="1600200" y="635000"/>
            <a:ext cx="9779000" cy="5918200"/>
          </a:xfrm>
          <a:prstGeom prst="rect">
            <a:avLst/>
          </a:prstGeom>
        </p:spPr>
        <p:txBody>
          <a:bodyPr lIns="91439" tIns="45719" rIns="91439" bIns="45719" anchor="t">
            <a:noAutofit/>
          </a:bodyPr>
          <a:lstStyle/>
          <a:p>
            <a:pPr/>
          </a:p>
        </p:txBody>
      </p:sp>
      <p:sp>
        <p:nvSpPr>
          <p:cNvPr id="21" name="Shape 21"/>
          <p:cNvSpPr/>
          <p:nvPr>
            <p:ph type="title"/>
          </p:nvPr>
        </p:nvSpPr>
        <p:spPr>
          <a:xfrm>
            <a:off x="1270000" y="6718300"/>
            <a:ext cx="10464800" cy="1422400"/>
          </a:xfrm>
          <a:prstGeom prst="rect">
            <a:avLst/>
          </a:prstGeom>
        </p:spPr>
        <p:txBody>
          <a:bodyPr anchor="b"/>
          <a:lstStyle/>
          <a:p>
            <a:pPr/>
            <a:r>
              <a:t>Title Text</a:t>
            </a:r>
          </a:p>
        </p:txBody>
      </p:sp>
      <p:sp>
        <p:nvSpPr>
          <p:cNvPr id="22" name="Shape 22"/>
          <p:cNvSpPr/>
          <p:nvPr>
            <p:ph type="body" sz="quarter" idx="1"/>
          </p:nvPr>
        </p:nvSpPr>
        <p:spPr>
          <a:xfrm>
            <a:off x="1270000" y="8191500"/>
            <a:ext cx="10464800" cy="12192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hape 2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Shape 30"/>
          <p:cNvSpPr/>
          <p:nvPr>
            <p:ph type="title"/>
          </p:nvPr>
        </p:nvSpPr>
        <p:spPr>
          <a:xfrm>
            <a:off x="1270000" y="3225800"/>
            <a:ext cx="10464800" cy="3302000"/>
          </a:xfrm>
          <a:prstGeom prst="rect">
            <a:avLst/>
          </a:prstGeom>
        </p:spPr>
        <p:txBody>
          <a:bodyPr/>
          <a:lstStyle/>
          <a:p>
            <a:pPr/>
            <a:r>
              <a:t>Title Text</a:t>
            </a: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Shape 38"/>
          <p:cNvSpPr/>
          <p:nvPr>
            <p:ph type="pic" sz="half" idx="13"/>
          </p:nvPr>
        </p:nvSpPr>
        <p:spPr>
          <a:xfrm>
            <a:off x="6718300" y="762000"/>
            <a:ext cx="5334000" cy="8242300"/>
          </a:xfrm>
          <a:prstGeom prst="rect">
            <a:avLst/>
          </a:prstGeom>
        </p:spPr>
        <p:txBody>
          <a:bodyPr lIns="91439" tIns="45719" rIns="91439" bIns="45719" anchor="t">
            <a:noAutofit/>
          </a:bodyPr>
          <a:lstStyle/>
          <a:p>
            <a:pPr/>
          </a:p>
        </p:txBody>
      </p:sp>
      <p:sp>
        <p:nvSpPr>
          <p:cNvPr id="39" name="Shape 39"/>
          <p:cNvSpPr/>
          <p:nvPr>
            <p:ph type="title"/>
          </p:nvPr>
        </p:nvSpPr>
        <p:spPr>
          <a:xfrm>
            <a:off x="952500" y="762000"/>
            <a:ext cx="5334000" cy="4000500"/>
          </a:xfrm>
          <a:prstGeom prst="rect">
            <a:avLst/>
          </a:prstGeom>
        </p:spPr>
        <p:txBody>
          <a:bodyPr anchor="b"/>
          <a:lstStyle>
            <a:lvl1pPr>
              <a:defRPr sz="6000"/>
            </a:lvl1pPr>
          </a:lstStyle>
          <a:p>
            <a:pPr/>
            <a:r>
              <a:t>Title Text</a:t>
            </a:r>
          </a:p>
        </p:txBody>
      </p:sp>
      <p:sp>
        <p:nvSpPr>
          <p:cNvPr id="40" name="Shape 40"/>
          <p:cNvSpPr/>
          <p:nvPr>
            <p:ph type="body" sz="quarter" idx="1"/>
          </p:nvPr>
        </p:nvSpPr>
        <p:spPr>
          <a:xfrm>
            <a:off x="952500" y="5003800"/>
            <a:ext cx="5334000" cy="40005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hape 4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a:r>
              <a:t>Title Text</a:t>
            </a:r>
          </a:p>
        </p:txBody>
      </p:sp>
      <p:sp>
        <p:nvSpPr>
          <p:cNvPr id="49" name="Shape 4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Shape 56"/>
          <p:cNvSpPr/>
          <p:nvPr>
            <p:ph type="title"/>
          </p:nvPr>
        </p:nvSpPr>
        <p:spPr>
          <a:prstGeom prst="rect">
            <a:avLst/>
          </a:prstGeom>
        </p:spPr>
        <p:txBody>
          <a:bodyPr/>
          <a:lstStyle/>
          <a:p>
            <a:pPr/>
            <a:r>
              <a:t>Title Text</a:t>
            </a:r>
          </a:p>
        </p:txBody>
      </p:sp>
      <p:sp>
        <p:nvSpPr>
          <p:cNvPr id="57" name="Shape 57"/>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hape 5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Shape 65"/>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Shape 66"/>
          <p:cNvSpPr/>
          <p:nvPr>
            <p:ph type="title"/>
          </p:nvPr>
        </p:nvSpPr>
        <p:spPr>
          <a:prstGeom prst="rect">
            <a:avLst/>
          </a:prstGeom>
        </p:spPr>
        <p:txBody>
          <a:bodyPr/>
          <a:lstStyle/>
          <a:p>
            <a:pPr/>
            <a:r>
              <a:t>Title Text</a:t>
            </a:r>
          </a:p>
        </p:txBody>
      </p:sp>
      <p:sp>
        <p:nvSpPr>
          <p:cNvPr id="67" name="Shape 67"/>
          <p:cNvSpPr/>
          <p:nvPr>
            <p:ph type="body" sz="half" idx="1"/>
          </p:nvPr>
        </p:nvSpPr>
        <p:spPr>
          <a:xfrm>
            <a:off x="952500" y="2590800"/>
            <a:ext cx="5334000" cy="6286500"/>
          </a:xfrm>
          <a:prstGeom prst="rect">
            <a:avLst/>
          </a:prstGeom>
        </p:spPr>
        <p:txBody>
          <a:bodyPr/>
          <a:lstStyle>
            <a:lvl1pPr marL="381000" indent="-381000">
              <a:spcBef>
                <a:spcPts val="3800"/>
              </a:spcBef>
              <a:defRPr sz="2800"/>
            </a:lvl1pPr>
            <a:lvl2pPr marL="762000" indent="-381000">
              <a:spcBef>
                <a:spcPts val="3800"/>
              </a:spcBef>
              <a:defRPr sz="2800"/>
            </a:lvl2pPr>
            <a:lvl3pPr marL="1143000" indent="-381000">
              <a:spcBef>
                <a:spcPts val="3800"/>
              </a:spcBef>
              <a:defRPr sz="2800"/>
            </a:lvl3pPr>
            <a:lvl4pPr marL="1524000" indent="-381000">
              <a:spcBef>
                <a:spcPts val="3800"/>
              </a:spcBef>
              <a:defRPr sz="2800"/>
            </a:lvl4pPr>
            <a:lvl5pPr marL="1905000" indent="-381000">
              <a:spcBef>
                <a:spcPts val="38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hape 6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Shape 75"/>
          <p:cNvSpPr/>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hape 7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Shape 83"/>
          <p:cNvSpPr/>
          <p:nvPr>
            <p:ph type="pic" sz="quarter" idx="13"/>
          </p:nvPr>
        </p:nvSpPr>
        <p:spPr>
          <a:xfrm>
            <a:off x="6718300" y="5092700"/>
            <a:ext cx="5334000" cy="3898900"/>
          </a:xfrm>
          <a:prstGeom prst="rect">
            <a:avLst/>
          </a:prstGeom>
        </p:spPr>
        <p:txBody>
          <a:bodyPr lIns="91439" tIns="45719" rIns="91439" bIns="45719" anchor="t">
            <a:noAutofit/>
          </a:bodyPr>
          <a:lstStyle/>
          <a:p>
            <a:pPr/>
          </a:p>
        </p:txBody>
      </p:sp>
      <p:sp>
        <p:nvSpPr>
          <p:cNvPr id="84" name="Shape 84"/>
          <p:cNvSpPr/>
          <p:nvPr>
            <p:ph type="pic" sz="quarter" idx="14"/>
          </p:nvPr>
        </p:nvSpPr>
        <p:spPr>
          <a:xfrm>
            <a:off x="6718300" y="762000"/>
            <a:ext cx="5334000" cy="3898900"/>
          </a:xfrm>
          <a:prstGeom prst="rect">
            <a:avLst/>
          </a:prstGeom>
        </p:spPr>
        <p:txBody>
          <a:bodyPr lIns="91439" tIns="45719" rIns="91439" bIns="45719" anchor="t">
            <a:noAutofit/>
          </a:bodyPr>
          <a:lstStyle/>
          <a:p>
            <a:pPr/>
          </a:p>
        </p:txBody>
      </p:sp>
      <p:sp>
        <p:nvSpPr>
          <p:cNvPr id="85" name="Shape 85"/>
          <p:cNvSpPr/>
          <p:nvPr>
            <p:ph type="pic" sz="half" idx="15"/>
          </p:nvPr>
        </p:nvSpPr>
        <p:spPr>
          <a:xfrm>
            <a:off x="952500" y="762884"/>
            <a:ext cx="5334000" cy="8229601"/>
          </a:xfrm>
          <a:prstGeom prst="rect">
            <a:avLst/>
          </a:prstGeom>
        </p:spPr>
        <p:txBody>
          <a:bodyPr lIns="91439" tIns="45719" rIns="91439" bIns="45719" anchor="t">
            <a:noAutofit/>
          </a:bodyPr>
          <a:lstStyle/>
          <a:p>
            <a:pPr/>
          </a:p>
        </p:txBody>
      </p:sp>
      <p:sp>
        <p:nvSpPr>
          <p:cNvPr id="86" name="Shape 8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hape 2"/>
          <p:cNvSpPr/>
          <p:nvPr>
            <p:ph type="title"/>
          </p:nvPr>
        </p:nvSpPr>
        <p:spPr>
          <a:xfrm>
            <a:off x="952500" y="406400"/>
            <a:ext cx="11099800" cy="2120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Shape 3"/>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hape 4"/>
          <p:cNvSpPr/>
          <p:nvPr>
            <p:ph type="sldNum" sz="quarter" idx="2"/>
          </p:nvPr>
        </p:nvSpPr>
        <p:spPr>
          <a:xfrm>
            <a:off x="6311798" y="924560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6200" u="none">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6200" u="none">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6200" u="none">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6200" u="none">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6200" u="none">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6200" u="none">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6200" u="none">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6200" u="none">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6200" u="none">
          <a:ln>
            <a:noFill/>
          </a:ln>
          <a:solidFill>
            <a:srgbClr val="FFFFFF"/>
          </a:solidFill>
          <a:uFillTx/>
          <a:latin typeface="+mn-lt"/>
          <a:ea typeface="+mn-ea"/>
          <a:cs typeface="+mn-cs"/>
          <a:sym typeface="Helvetica Light"/>
        </a:defRPr>
      </a:lvl9pPr>
    </p:titleStyle>
    <p:bodyStyle>
      <a:lvl1pPr marL="457200" marR="0" indent="-4572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1pPr>
      <a:lvl2pPr marL="914400" marR="0" indent="-4572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2pPr>
      <a:lvl3pPr marL="1371600" marR="0" indent="-4572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3pPr>
      <a:lvl4pPr marL="1828800" marR="0" indent="-4572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4pPr>
      <a:lvl5pPr marL="2286000" marR="0" indent="-4572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5pPr>
      <a:lvl6pPr marL="2743200" marR="0" indent="-4572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6pPr>
      <a:lvl7pPr marL="3200400" marR="0" indent="-4572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7pPr>
      <a:lvl8pPr marL="3657600" marR="0" indent="-4572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8pPr>
      <a:lvl9pPr marL="4114800" marR="0" indent="-457200" algn="l" defTabSz="584200" rtl="0" latinLnBrk="0">
        <a:lnSpc>
          <a:spcPct val="100000"/>
        </a:lnSpc>
        <a:spcBef>
          <a:spcPts val="4200"/>
        </a:spcBef>
        <a:spcAft>
          <a:spcPts val="0"/>
        </a:spcAft>
        <a:buClrTx/>
        <a:buSzPct val="75000"/>
        <a:buFontTx/>
        <a:buChar char="•"/>
        <a:tabLst/>
        <a:defRPr b="0" baseline="0" cap="none" i="0" spc="0" strike="noStrike" sz="3800" u="none">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earthexplorer.usgs.gov/" TargetMode="External"/><Relationship Id="rId3" Type="http://schemas.openxmlformats.org/officeDocument/2006/relationships/image" Target="../media/image5.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e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6.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7.pn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jpe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jpe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earthenginepartners.appspot.com/science-2013-global-forest" TargetMode="Externa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8.pn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 Id="rId3" Type="http://schemas.openxmlformats.org/officeDocument/2006/relationships/image" Target="../media/image2.jpeg"/><Relationship Id="rId4" Type="http://schemas.openxmlformats.org/officeDocument/2006/relationships/image" Target="../media/image8.png"/><Relationship Id="rId5" Type="http://schemas.openxmlformats.org/officeDocument/2006/relationships/image" Target="../media/image9.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 Id="rId3" Type="http://schemas.openxmlformats.org/officeDocument/2006/relationships/image" Target="../media/image12.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 name="Shape 128"/>
          <p:cNvSpPr/>
          <p:nvPr>
            <p:ph type="ctrTitle"/>
          </p:nvPr>
        </p:nvSpPr>
        <p:spPr>
          <a:prstGeom prst="rect">
            <a:avLst/>
          </a:prstGeom>
        </p:spPr>
        <p:txBody>
          <a:bodyPr/>
          <a:lstStyle/>
          <a:p>
            <a:pPr/>
            <a:r>
              <a:t>Using QGIS</a:t>
            </a:r>
          </a:p>
          <a:p>
            <a:pPr/>
            <a:r>
              <a:t>to process</a:t>
            </a:r>
          </a:p>
          <a:p>
            <a:pPr/>
            <a:r>
              <a:t>raster images</a:t>
            </a:r>
          </a:p>
        </p:txBody>
      </p:sp>
      <p:sp>
        <p:nvSpPr>
          <p:cNvPr id="129" name="Shape 129"/>
          <p:cNvSpPr/>
          <p:nvPr>
            <p:ph type="subTitle" sz="quarter" idx="1"/>
          </p:nvPr>
        </p:nvSpPr>
        <p:spPr>
          <a:xfrm>
            <a:off x="1270000" y="6400800"/>
            <a:ext cx="10464800" cy="1130300"/>
          </a:xfrm>
          <a:prstGeom prst="rect">
            <a:avLst/>
          </a:prstGeom>
        </p:spPr>
        <p:txBody>
          <a:bodyPr/>
          <a:lstStyle/>
          <a:p>
            <a:pPr/>
            <a:r>
              <a:t>Robert Catherman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7" name="Shape 157"/>
          <p:cNvSpPr/>
          <p:nvPr>
            <p:ph type="title"/>
          </p:nvPr>
        </p:nvSpPr>
        <p:spPr>
          <a:prstGeom prst="rect">
            <a:avLst/>
          </a:prstGeom>
        </p:spPr>
        <p:txBody>
          <a:bodyPr/>
          <a:lstStyle/>
          <a:p>
            <a:pPr/>
            <a:r>
              <a:t>Download Landsat 8 Image</a:t>
            </a:r>
          </a:p>
        </p:txBody>
      </p:sp>
      <p:sp>
        <p:nvSpPr>
          <p:cNvPr id="158" name="Shape 158"/>
          <p:cNvSpPr/>
          <p:nvPr>
            <p:ph type="body" idx="1"/>
          </p:nvPr>
        </p:nvSpPr>
        <p:spPr>
          <a:prstGeom prst="rect">
            <a:avLst/>
          </a:prstGeom>
        </p:spPr>
        <p:txBody>
          <a:bodyPr/>
          <a:lstStyle/>
          <a:p>
            <a:pPr/>
            <a:r>
              <a:t>Locate image on USGS website</a:t>
            </a:r>
          </a:p>
          <a:p>
            <a:pPr lvl="2"/>
            <a:r>
              <a:t>Select location, date, max cloud cover</a:t>
            </a:r>
          </a:p>
          <a:p>
            <a:pPr/>
            <a:r>
              <a:t>Download compressed file &gt; 1 gig</a:t>
            </a:r>
          </a:p>
          <a:p>
            <a:pPr/>
            <a:r>
              <a:t>Uncompress to 12 images bands (next slide)</a:t>
            </a:r>
          </a:p>
          <a:p>
            <a:pPr/>
            <a:r>
              <a:t>Image coverage 100 x 100 miles</a:t>
            </a:r>
          </a:p>
        </p:txBody>
      </p:sp>
    </p:spTree>
  </p:cSld>
  <p:clrMapOvr>
    <a:masterClrMapping/>
  </p:clrMapOvr>
  <p:transition xmlns:p14="http://schemas.microsoft.com/office/powerpoint/2010/main" spd="med" advClick="1" p14:dur="1000"/>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0" name="pasted-image.png"/>
          <p:cNvPicPr>
            <a:picLocks noChangeAspect="1"/>
          </p:cNvPicPr>
          <p:nvPr/>
        </p:nvPicPr>
        <p:blipFill>
          <a:blip r:embed="rId2">
            <a:extLst/>
          </a:blip>
          <a:stretch>
            <a:fillRect/>
          </a:stretch>
        </p:blipFill>
        <p:spPr>
          <a:xfrm>
            <a:off x="1959321" y="878471"/>
            <a:ext cx="9284364" cy="8246479"/>
          </a:xfrm>
          <a:prstGeom prst="rect">
            <a:avLst/>
          </a:prstGeom>
          <a:ln w="12700">
            <a:miter lim="400000"/>
          </a:ln>
        </p:spPr>
      </p:pic>
    </p:spTree>
  </p:cSld>
  <p:clrMapOvr>
    <a:masterClrMapping/>
  </p:clrMapOvr>
  <p:transition xmlns:p14="http://schemas.microsoft.com/office/powerpoint/2010/main" spd="med" advClick="1" p14:dur="1000"/>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2" name="Shape 162"/>
          <p:cNvSpPr/>
          <p:nvPr>
            <p:ph type="body" idx="1"/>
          </p:nvPr>
        </p:nvSpPr>
        <p:spPr>
          <a:prstGeom prst="rect">
            <a:avLst/>
          </a:prstGeom>
        </p:spPr>
        <p:txBody>
          <a:bodyPr/>
          <a:lstStyle/>
          <a:p>
            <a:pPr/>
          </a:p>
        </p:txBody>
      </p:sp>
      <p:sp>
        <p:nvSpPr>
          <p:cNvPr id="163" name="Shape 163"/>
          <p:cNvSpPr/>
          <p:nvPr/>
        </p:nvSpPr>
        <p:spPr>
          <a:xfrm>
            <a:off x="4491719" y="4899087"/>
            <a:ext cx="2357662" cy="28562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L="457200" algn="l" defTabSz="457200">
              <a:defRPr sz="120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defRPr>
            </a:lvl1pPr>
          </a:lstStyle>
          <a:p>
            <a:pPr>
              <a:defRPr u="none">
                <a:solidFill>
                  <a:srgbClr val="000000"/>
                </a:solidFill>
                <a:uFill>
                  <a:solidFill>
                    <a:srgbClr val="000000"/>
                  </a:solidFill>
                </a:uFill>
              </a:defRPr>
            </a:pPr>
            <a:r>
              <a:rPr u="sng">
                <a:solidFill>
                  <a:srgbClr val="0000FF"/>
                </a:solidFill>
                <a:uFill>
                  <a:solidFill>
                    <a:srgbClr val="0000FF"/>
                  </a:solidFill>
                </a:uFill>
                <a:hlinkClick r:id="rId2" invalidUrl="" action="" tgtFrame="" tooltip="" history="1" highlightClick="0" endSnd="0"/>
              </a:rPr>
              <a:t>http://earthexplorer.usgs.gov/</a:t>
            </a:r>
          </a:p>
        </p:txBody>
      </p:sp>
      <p:sp>
        <p:nvSpPr>
          <p:cNvPr id="164" name="Shape 164"/>
          <p:cNvSpPr/>
          <p:nvPr/>
        </p:nvSpPr>
        <p:spPr>
          <a:xfrm>
            <a:off x="4618719" y="5026087"/>
            <a:ext cx="2357662" cy="28562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L="457200" algn="l" defTabSz="457200">
              <a:defRPr sz="1200" u="sng">
                <a:solidFill>
                  <a:srgbClr val="0000FF"/>
                </a:solidFill>
                <a:uFill>
                  <a:solidFill>
                    <a:srgbClr val="0000FF"/>
                  </a:solidFill>
                </a:uFill>
                <a:latin typeface="Times New Roman"/>
                <a:ea typeface="Times New Roman"/>
                <a:cs typeface="Times New Roman"/>
                <a:sym typeface="Times New Roman"/>
                <a:hlinkClick r:id="rId2" invalidUrl="" action="" tgtFrame="" tooltip="" history="1" highlightClick="0" endSnd="0"/>
              </a:defRPr>
            </a:lvl1pPr>
          </a:lstStyle>
          <a:p>
            <a:pPr>
              <a:defRPr u="none">
                <a:solidFill>
                  <a:srgbClr val="000000"/>
                </a:solidFill>
                <a:uFill>
                  <a:solidFill>
                    <a:srgbClr val="000000"/>
                  </a:solidFill>
                </a:uFill>
              </a:defRPr>
            </a:pPr>
            <a:r>
              <a:rPr u="sng">
                <a:solidFill>
                  <a:srgbClr val="0000FF"/>
                </a:solidFill>
                <a:uFill>
                  <a:solidFill>
                    <a:srgbClr val="0000FF"/>
                  </a:solidFill>
                </a:uFill>
                <a:hlinkClick r:id="rId2" invalidUrl="" action="" tgtFrame="" tooltip="" history="1" highlightClick="0" endSnd="0"/>
              </a:rPr>
              <a:t>http://earthexplorer.usgs.gov/</a:t>
            </a:r>
          </a:p>
        </p:txBody>
      </p:sp>
      <p:pic>
        <p:nvPicPr>
          <p:cNvPr id="165" name="pasted-image.png"/>
          <p:cNvPicPr>
            <a:picLocks noChangeAspect="1"/>
          </p:cNvPicPr>
          <p:nvPr/>
        </p:nvPicPr>
        <p:blipFill>
          <a:blip r:embed="rId3">
            <a:extLst/>
          </a:blip>
          <a:stretch>
            <a:fillRect/>
          </a:stretch>
        </p:blipFill>
        <p:spPr>
          <a:xfrm>
            <a:off x="425450" y="1644941"/>
            <a:ext cx="12153900" cy="5509377"/>
          </a:xfrm>
          <a:prstGeom prst="rect">
            <a:avLst/>
          </a:prstGeom>
          <a:ln w="12700">
            <a:miter lim="400000"/>
          </a:ln>
        </p:spPr>
      </p:pic>
    </p:spTree>
  </p:cSld>
  <p:clrMapOvr>
    <a:masterClrMapping/>
  </p:clrMapOvr>
  <p:transition xmlns:p14="http://schemas.microsoft.com/office/powerpoint/2010/main" spd="med" advClick="1" p14:dur="1000"/>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Shape 167"/>
          <p:cNvSpPr/>
          <p:nvPr>
            <p:ph type="title"/>
          </p:nvPr>
        </p:nvSpPr>
        <p:spPr>
          <a:prstGeom prst="rect">
            <a:avLst/>
          </a:prstGeom>
        </p:spPr>
        <p:txBody>
          <a:bodyPr/>
          <a:lstStyle/>
          <a:p>
            <a:pPr/>
            <a:r>
              <a:t>Load rasters into QGIS</a:t>
            </a:r>
          </a:p>
        </p:txBody>
      </p:sp>
      <p:sp>
        <p:nvSpPr>
          <p:cNvPr id="168" name="Shape 168"/>
          <p:cNvSpPr/>
          <p:nvPr>
            <p:ph type="body" idx="1"/>
          </p:nvPr>
        </p:nvSpPr>
        <p:spPr>
          <a:xfrm>
            <a:off x="1387493" y="2597150"/>
            <a:ext cx="11099801" cy="6286500"/>
          </a:xfrm>
          <a:prstGeom prst="rect">
            <a:avLst/>
          </a:prstGeom>
        </p:spPr>
        <p:txBody>
          <a:bodyPr/>
          <a:lstStyle/>
          <a:p>
            <a:pPr/>
            <a:r>
              <a:t>Landsat 7 - bands 3 and 4</a:t>
            </a:r>
          </a:p>
          <a:p>
            <a:pPr/>
            <a:r>
              <a:t>Landsat 8 - bands 4 and 5</a:t>
            </a:r>
          </a:p>
          <a:p>
            <a:pPr/>
            <a:r>
              <a:t>Crop rasters using KML study area</a:t>
            </a:r>
          </a:p>
          <a:p>
            <a:pPr/>
            <a:r>
              <a:t>Cleanup </a:t>
            </a:r>
          </a:p>
        </p:txBody>
      </p:sp>
    </p:spTree>
  </p:cSld>
  <p:clrMapOvr>
    <a:masterClrMapping/>
  </p:clrMapOvr>
  <p:transition xmlns:p14="http://schemas.microsoft.com/office/powerpoint/2010/main" spd="med" advClick="1" p14:dur="1000"/>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Shape 170"/>
          <p:cNvSpPr/>
          <p:nvPr>
            <p:ph type="title"/>
          </p:nvPr>
        </p:nvSpPr>
        <p:spPr>
          <a:prstGeom prst="rect">
            <a:avLst/>
          </a:prstGeom>
        </p:spPr>
        <p:txBody>
          <a:bodyPr/>
          <a:lstStyle>
            <a:lvl1pPr defTabSz="554990">
              <a:defRPr sz="5890"/>
            </a:lvl1pPr>
          </a:lstStyle>
          <a:p>
            <a:pPr/>
            <a:r>
              <a:t>Define our study area and create KML file to import into QGIS</a:t>
            </a:r>
          </a:p>
        </p:txBody>
      </p:sp>
      <p:sp>
        <p:nvSpPr>
          <p:cNvPr id="171" name="Shape 171"/>
          <p:cNvSpPr/>
          <p:nvPr>
            <p:ph type="body" idx="1"/>
          </p:nvPr>
        </p:nvSpPr>
        <p:spPr>
          <a:prstGeom prst="rect">
            <a:avLst/>
          </a:prstGeom>
        </p:spPr>
        <p:txBody>
          <a:bodyPr/>
          <a:lstStyle/>
          <a:p>
            <a:pPr/>
            <a:r>
              <a:t> </a:t>
            </a:r>
          </a:p>
        </p:txBody>
      </p:sp>
      <p:pic>
        <p:nvPicPr>
          <p:cNvPr id="172" name="GE-5-31-2002.jpg"/>
          <p:cNvPicPr>
            <a:picLocks noChangeAspect="1"/>
          </p:cNvPicPr>
          <p:nvPr/>
        </p:nvPicPr>
        <p:blipFill>
          <a:blip r:embed="rId2">
            <a:extLst/>
          </a:blip>
          <a:srcRect l="2121" t="11972" r="0" b="0"/>
          <a:stretch>
            <a:fillRect/>
          </a:stretch>
        </p:blipFill>
        <p:spPr>
          <a:xfrm>
            <a:off x="1713408" y="2785457"/>
            <a:ext cx="9374784" cy="7389286"/>
          </a:xfrm>
          <a:prstGeom prst="rect">
            <a:avLst/>
          </a:prstGeom>
          <a:ln w="12700">
            <a:miter lim="400000"/>
          </a:ln>
        </p:spPr>
      </p:pic>
    </p:spTree>
  </p:cSld>
  <p:clrMapOvr>
    <a:masterClrMapping/>
  </p:clrMapOvr>
  <p:transition xmlns:p14="http://schemas.microsoft.com/office/powerpoint/2010/main" spd="med" advClick="1" p14:dur="1000"/>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Shape 174"/>
          <p:cNvSpPr/>
          <p:nvPr/>
        </p:nvSpPr>
        <p:spPr>
          <a:xfrm>
            <a:off x="260522" y="2849985"/>
            <a:ext cx="12693753" cy="594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457200" indent="-457200" algn="l">
              <a:buSzPct val="75000"/>
              <a:buChar char="•"/>
            </a:pPr>
            <a:r>
              <a:t>Channel 3 is in the visible red-light region </a:t>
            </a:r>
          </a:p>
          <a:p>
            <a:pPr lvl="3" marL="1828800" indent="-457200" algn="l">
              <a:buSzPct val="75000"/>
              <a:buChar char="•"/>
            </a:pPr>
            <a:r>
              <a:t>chlorophyll absorbs incoming sunlight. </a:t>
            </a:r>
          </a:p>
          <a:p>
            <a:pPr algn="l"/>
          </a:p>
          <a:p>
            <a:pPr marL="457200" indent="-457200" algn="l">
              <a:buSzPct val="75000"/>
              <a:buChar char="•"/>
            </a:pPr>
            <a:r>
              <a:t>Channel 4 is in the near-infrared region</a:t>
            </a:r>
          </a:p>
          <a:p>
            <a:pPr lvl="3" marL="1828800" indent="-457200" algn="l">
              <a:buSzPct val="75000"/>
              <a:buChar char="•"/>
            </a:pPr>
            <a:r>
              <a:t> plant's spongy mesophyll leaf structure creates considerable reflectance </a:t>
            </a:r>
          </a:p>
          <a:p>
            <a:pPr lvl="3" algn="l"/>
          </a:p>
          <a:p>
            <a:pPr algn="l"/>
            <a:r>
              <a:t>As a result, vigorously growing healthy vegetation has low red-light reflectance and high near-infrared reflectance, and hence, high NDVI values. </a:t>
            </a:r>
          </a:p>
        </p:txBody>
      </p:sp>
      <p:sp>
        <p:nvSpPr>
          <p:cNvPr id="175" name="Shape 175"/>
          <p:cNvSpPr/>
          <p:nvPr/>
        </p:nvSpPr>
        <p:spPr>
          <a:xfrm>
            <a:off x="1492829" y="197970"/>
            <a:ext cx="9313157"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pPr/>
            <a:r>
              <a:t>Normalized Difference Vegetation Index </a:t>
            </a:r>
          </a:p>
        </p:txBody>
      </p:sp>
      <p:sp>
        <p:nvSpPr>
          <p:cNvPr id="176" name="Shape 176"/>
          <p:cNvSpPr/>
          <p:nvPr/>
        </p:nvSpPr>
        <p:spPr>
          <a:xfrm>
            <a:off x="2744219" y="1051485"/>
            <a:ext cx="6810376"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images from Landsat satellites </a:t>
            </a:r>
          </a:p>
        </p:txBody>
      </p:sp>
    </p:spTree>
  </p:cSld>
  <p:clrMapOvr>
    <a:masterClrMapping/>
  </p:clrMapOvr>
  <p:transition xmlns:p14="http://schemas.microsoft.com/office/powerpoint/2010/main" spd="med" advClick="1" p14:dur="1000"/>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78" name="pasted-image.png"/>
          <p:cNvPicPr>
            <a:picLocks noChangeAspect="1"/>
          </p:cNvPicPr>
          <p:nvPr/>
        </p:nvPicPr>
        <p:blipFill>
          <a:blip r:embed="rId2">
            <a:extLst/>
          </a:blip>
          <a:stretch>
            <a:fillRect/>
          </a:stretch>
        </p:blipFill>
        <p:spPr>
          <a:xfrm>
            <a:off x="1163512" y="0"/>
            <a:ext cx="10677776" cy="9753600"/>
          </a:xfrm>
          <a:prstGeom prst="rect">
            <a:avLst/>
          </a:prstGeom>
          <a:ln w="12700">
            <a:miter lim="400000"/>
          </a:ln>
        </p:spPr>
      </p:pic>
    </p:spTree>
  </p:cSld>
  <p:clrMapOvr>
    <a:masterClrMapping/>
  </p:clrMapOvr>
  <p:transition xmlns:p14="http://schemas.microsoft.com/office/powerpoint/2010/main" spd="med" advClick="1" p14:dur="1000"/>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80" name="pasted-image.png"/>
          <p:cNvPicPr>
            <a:picLocks noChangeAspect="1"/>
          </p:cNvPicPr>
          <p:nvPr/>
        </p:nvPicPr>
        <p:blipFill>
          <a:blip r:embed="rId2">
            <a:extLst/>
          </a:blip>
          <a:stretch>
            <a:fillRect/>
          </a:stretch>
        </p:blipFill>
        <p:spPr>
          <a:xfrm>
            <a:off x="0" y="121775"/>
            <a:ext cx="13004800" cy="9510050"/>
          </a:xfrm>
          <a:prstGeom prst="rect">
            <a:avLst/>
          </a:prstGeom>
          <a:ln w="12700">
            <a:miter lim="400000"/>
          </a:ln>
        </p:spPr>
      </p:pic>
    </p:spTree>
  </p:cSld>
  <p:clrMapOvr>
    <a:masterClrMapping/>
  </p:clrMapOvr>
  <p:transition xmlns:p14="http://schemas.microsoft.com/office/powerpoint/2010/main" spd="med" advClick="1" p14:dur="1000"/>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2" name="Shape 182"/>
          <p:cNvSpPr/>
          <p:nvPr>
            <p:ph type="title"/>
          </p:nvPr>
        </p:nvSpPr>
        <p:spPr>
          <a:xfrm>
            <a:off x="650239" y="390595"/>
            <a:ext cx="11704322" cy="1625601"/>
          </a:xfrm>
          <a:prstGeom prst="rect">
            <a:avLst/>
          </a:prstGeom>
        </p:spPr>
        <p:txBody>
          <a:bodyPr/>
          <a:lstStyle/>
          <a:p>
            <a:pPr/>
          </a:p>
        </p:txBody>
      </p:sp>
      <p:sp>
        <p:nvSpPr>
          <p:cNvPr id="183" name="Shape 183"/>
          <p:cNvSpPr/>
          <p:nvPr>
            <p:ph type="body" idx="1"/>
          </p:nvPr>
        </p:nvSpPr>
        <p:spPr>
          <a:prstGeom prst="rect">
            <a:avLst/>
          </a:prstGeom>
        </p:spPr>
        <p:txBody>
          <a:bodyPr/>
          <a:lstStyle/>
          <a:p>
            <a:pPr>
              <a:buChar char="•"/>
            </a:pPr>
          </a:p>
        </p:txBody>
      </p:sp>
      <p:pic>
        <p:nvPicPr>
          <p:cNvPr id="184" name="GE-5-31-2002.jpg"/>
          <p:cNvPicPr>
            <a:picLocks noChangeAspect="1"/>
          </p:cNvPicPr>
          <p:nvPr/>
        </p:nvPicPr>
        <p:blipFill>
          <a:blip r:embed="rId2">
            <a:extLst/>
          </a:blip>
          <a:stretch>
            <a:fillRect/>
          </a:stretch>
        </p:blipFill>
        <p:spPr>
          <a:xfrm>
            <a:off x="216746" y="-1070187"/>
            <a:ext cx="12350046" cy="10823787"/>
          </a:xfrm>
          <a:prstGeom prst="rect">
            <a:avLst/>
          </a:prstGeom>
          <a:ln w="12700">
            <a:miter lim="400000"/>
          </a:ln>
        </p:spPr>
      </p:pic>
      <p:sp>
        <p:nvSpPr>
          <p:cNvPr id="185" name="Shape 185"/>
          <p:cNvSpPr/>
          <p:nvPr/>
        </p:nvSpPr>
        <p:spPr>
          <a:xfrm>
            <a:off x="1708985" y="8259233"/>
            <a:ext cx="1187897"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pPr/>
            <a:r>
              <a:t>2002</a:t>
            </a:r>
          </a:p>
        </p:txBody>
      </p:sp>
    </p:spTree>
  </p:cSld>
  <p:clrMapOvr>
    <a:masterClrMapping/>
  </p:clrMapOvr>
  <p:transition xmlns:p14="http://schemas.microsoft.com/office/powerpoint/2010/main" spd="med" advClick="1" p14:dur="1000"/>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Shape 187"/>
          <p:cNvSpPr/>
          <p:nvPr>
            <p:ph type="title"/>
          </p:nvPr>
        </p:nvSpPr>
        <p:spPr>
          <a:xfrm>
            <a:off x="650239" y="390595"/>
            <a:ext cx="11704322" cy="1625601"/>
          </a:xfrm>
          <a:prstGeom prst="rect">
            <a:avLst/>
          </a:prstGeom>
        </p:spPr>
        <p:txBody>
          <a:bodyPr/>
          <a:lstStyle/>
          <a:p>
            <a:pPr/>
          </a:p>
        </p:txBody>
      </p:sp>
      <p:sp>
        <p:nvSpPr>
          <p:cNvPr id="188" name="Shape 188"/>
          <p:cNvSpPr/>
          <p:nvPr>
            <p:ph type="body" idx="1"/>
          </p:nvPr>
        </p:nvSpPr>
        <p:spPr>
          <a:prstGeom prst="rect">
            <a:avLst/>
          </a:prstGeom>
        </p:spPr>
        <p:txBody>
          <a:bodyPr/>
          <a:lstStyle/>
          <a:p>
            <a:pPr>
              <a:buChar char="•"/>
            </a:pPr>
          </a:p>
        </p:txBody>
      </p:sp>
      <p:pic>
        <p:nvPicPr>
          <p:cNvPr id="189" name="GE-7-24-2005.jpg"/>
          <p:cNvPicPr>
            <a:picLocks noChangeAspect="1"/>
          </p:cNvPicPr>
          <p:nvPr/>
        </p:nvPicPr>
        <p:blipFill>
          <a:blip r:embed="rId2">
            <a:extLst/>
          </a:blip>
          <a:stretch>
            <a:fillRect/>
          </a:stretch>
        </p:blipFill>
        <p:spPr>
          <a:xfrm>
            <a:off x="4515" y="-1641405"/>
            <a:ext cx="13000286" cy="11395005"/>
          </a:xfrm>
          <a:prstGeom prst="rect">
            <a:avLst/>
          </a:prstGeom>
          <a:ln w="12700">
            <a:miter lim="400000"/>
          </a:ln>
        </p:spPr>
      </p:pic>
      <p:sp>
        <p:nvSpPr>
          <p:cNvPr id="190" name="Shape 190"/>
          <p:cNvSpPr/>
          <p:nvPr/>
        </p:nvSpPr>
        <p:spPr>
          <a:xfrm>
            <a:off x="1776718" y="8411633"/>
            <a:ext cx="1187897"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pPr/>
            <a:r>
              <a:t>2005</a:t>
            </a:r>
          </a:p>
        </p:txBody>
      </p:sp>
    </p:spTree>
  </p:cSld>
  <p:clrMapOvr>
    <a:masterClrMapping/>
  </p:clrMapOvr>
  <p:transition xmlns:p14="http://schemas.microsoft.com/office/powerpoint/2010/main" spd="med" advClick="1" p14:dur="1000"/>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1" name="Shape 131"/>
          <p:cNvSpPr/>
          <p:nvPr>
            <p:ph type="title"/>
          </p:nvPr>
        </p:nvSpPr>
        <p:spPr>
          <a:prstGeom prst="rect">
            <a:avLst/>
          </a:prstGeom>
        </p:spPr>
        <p:txBody>
          <a:bodyPr/>
          <a:lstStyle/>
          <a:p>
            <a:pPr/>
            <a:r>
              <a:t>Global Forest Change</a:t>
            </a:r>
          </a:p>
        </p:txBody>
      </p:sp>
      <p:sp>
        <p:nvSpPr>
          <p:cNvPr id="132" name="Shape 132"/>
          <p:cNvSpPr/>
          <p:nvPr>
            <p:ph type="body" idx="1"/>
          </p:nvPr>
        </p:nvSpPr>
        <p:spPr>
          <a:xfrm>
            <a:off x="343561" y="2590800"/>
            <a:ext cx="12497860" cy="6286500"/>
          </a:xfrm>
          <a:prstGeom prst="rect">
            <a:avLst/>
          </a:prstGeom>
        </p:spPr>
        <p:txBody>
          <a:bodyPr/>
          <a:lstStyle/>
          <a:p>
            <a:pPr marL="443484" indent="-443484" defTabSz="566674">
              <a:spcBef>
                <a:spcPts val="4000"/>
              </a:spcBef>
              <a:defRPr sz="3686"/>
            </a:pPr>
            <a:r>
              <a:t>University of Maryland project</a:t>
            </a:r>
          </a:p>
          <a:p>
            <a:pPr marL="443484" indent="-443484" defTabSz="566674">
              <a:spcBef>
                <a:spcPts val="4000"/>
              </a:spcBef>
              <a:defRPr sz="3686"/>
            </a:pPr>
            <a:r>
              <a:t>Question: what areas globally have gained or lost  forest coverage between 2000 and 2013?</a:t>
            </a:r>
          </a:p>
          <a:p>
            <a:pPr marL="443484" indent="-443484" defTabSz="566674">
              <a:spcBef>
                <a:spcPts val="4000"/>
              </a:spcBef>
              <a:defRPr sz="3686"/>
            </a:pPr>
            <a:r>
              <a:t>Resources: several UM professors, assisted by USGS, processed on Google server farm, assisted by PhD candidate students of UM</a:t>
            </a:r>
          </a:p>
          <a:p>
            <a:pPr marL="443484" indent="-443484" defTabSz="566674">
              <a:spcBef>
                <a:spcPts val="4000"/>
              </a:spcBef>
              <a:defRPr sz="3686"/>
            </a:pPr>
            <a:r>
              <a:rPr u="sng">
                <a:hlinkClick r:id="rId2" invalidUrl="" action="" tgtFrame="" tooltip="" history="1" highlightClick="0" endSnd="0"/>
              </a:rPr>
              <a:t>http://earthenginepartners.appspot.com/science-2013-global-forest</a:t>
            </a:r>
          </a:p>
        </p:txBody>
      </p:sp>
    </p:spTree>
  </p:cSld>
  <p:clrMapOvr>
    <a:masterClrMapping/>
  </p:clrMapOvr>
  <p:transition xmlns:p14="http://schemas.microsoft.com/office/powerpoint/2010/main" spd="med" advClick="1" p14:dur="1000"/>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2" name="Shape 192"/>
          <p:cNvSpPr/>
          <p:nvPr>
            <p:ph type="title"/>
          </p:nvPr>
        </p:nvSpPr>
        <p:spPr>
          <a:xfrm>
            <a:off x="650239" y="390595"/>
            <a:ext cx="11704322" cy="1625601"/>
          </a:xfrm>
          <a:prstGeom prst="rect">
            <a:avLst/>
          </a:prstGeom>
        </p:spPr>
        <p:txBody>
          <a:bodyPr/>
          <a:lstStyle/>
          <a:p>
            <a:pPr/>
          </a:p>
        </p:txBody>
      </p:sp>
      <p:sp>
        <p:nvSpPr>
          <p:cNvPr id="193" name="Shape 193"/>
          <p:cNvSpPr/>
          <p:nvPr>
            <p:ph type="body" idx="1"/>
          </p:nvPr>
        </p:nvSpPr>
        <p:spPr>
          <a:prstGeom prst="rect">
            <a:avLst/>
          </a:prstGeom>
        </p:spPr>
        <p:txBody>
          <a:bodyPr/>
          <a:lstStyle/>
          <a:p>
            <a:pPr>
              <a:buChar char="•"/>
            </a:pPr>
          </a:p>
        </p:txBody>
      </p:sp>
      <p:pic>
        <p:nvPicPr>
          <p:cNvPr id="194" name="pasted-image.png"/>
          <p:cNvPicPr>
            <a:picLocks noChangeAspect="1"/>
          </p:cNvPicPr>
          <p:nvPr/>
        </p:nvPicPr>
        <p:blipFill>
          <a:blip r:embed="rId2">
            <a:extLst/>
          </a:blip>
          <a:stretch>
            <a:fillRect/>
          </a:stretch>
        </p:blipFill>
        <p:spPr>
          <a:xfrm>
            <a:off x="0" y="68863"/>
            <a:ext cx="13004800" cy="9615874"/>
          </a:xfrm>
          <a:prstGeom prst="rect">
            <a:avLst/>
          </a:prstGeom>
          <a:ln w="12700">
            <a:miter lim="400000"/>
          </a:ln>
        </p:spPr>
      </p:pic>
      <p:sp>
        <p:nvSpPr>
          <p:cNvPr id="195" name="Shape 195"/>
          <p:cNvSpPr/>
          <p:nvPr/>
        </p:nvSpPr>
        <p:spPr>
          <a:xfrm>
            <a:off x="1294118" y="8792633"/>
            <a:ext cx="1187897"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pPr/>
            <a:r>
              <a:t>2015</a:t>
            </a:r>
          </a:p>
        </p:txBody>
      </p:sp>
    </p:spTree>
  </p:cSld>
  <p:clrMapOvr>
    <a:masterClrMapping/>
  </p:clrMapOvr>
  <p:transition xmlns:p14="http://schemas.microsoft.com/office/powerpoint/2010/main" spd="med" advClick="1" p14:dur="1000"/>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97" name="pasted-image.png"/>
          <p:cNvPicPr>
            <a:picLocks noChangeAspect="1"/>
          </p:cNvPicPr>
          <p:nvPr/>
        </p:nvPicPr>
        <p:blipFill>
          <a:blip r:embed="rId2">
            <a:extLst/>
          </a:blip>
          <a:stretch>
            <a:fillRect/>
          </a:stretch>
        </p:blipFill>
        <p:spPr>
          <a:xfrm>
            <a:off x="0" y="121775"/>
            <a:ext cx="6244054" cy="4566104"/>
          </a:xfrm>
          <a:prstGeom prst="rect">
            <a:avLst/>
          </a:prstGeom>
          <a:ln w="12700">
            <a:miter lim="400000"/>
          </a:ln>
        </p:spPr>
      </p:pic>
      <p:pic>
        <p:nvPicPr>
          <p:cNvPr id="198" name="GE-5-31-2002.jpg"/>
          <p:cNvPicPr>
            <a:picLocks noChangeAspect="1"/>
          </p:cNvPicPr>
          <p:nvPr/>
        </p:nvPicPr>
        <p:blipFill>
          <a:blip r:embed="rId3">
            <a:extLst/>
          </a:blip>
          <a:srcRect l="4533" t="7569" r="9859" b="18604"/>
          <a:stretch>
            <a:fillRect/>
          </a:stretch>
        </p:blipFill>
        <p:spPr>
          <a:xfrm>
            <a:off x="6294090" y="-390761"/>
            <a:ext cx="6630286" cy="5011159"/>
          </a:xfrm>
          <a:prstGeom prst="rect">
            <a:avLst/>
          </a:prstGeom>
          <a:ln w="12700">
            <a:miter lim="400000"/>
          </a:ln>
        </p:spPr>
      </p:pic>
      <p:pic>
        <p:nvPicPr>
          <p:cNvPr id="199" name="pasted-image.png"/>
          <p:cNvPicPr>
            <a:picLocks noChangeAspect="1"/>
          </p:cNvPicPr>
          <p:nvPr/>
        </p:nvPicPr>
        <p:blipFill>
          <a:blip r:embed="rId4">
            <a:extLst/>
          </a:blip>
          <a:stretch>
            <a:fillRect/>
          </a:stretch>
        </p:blipFill>
        <p:spPr>
          <a:xfrm>
            <a:off x="6284996" y="4858857"/>
            <a:ext cx="6648384" cy="4915879"/>
          </a:xfrm>
          <a:prstGeom prst="rect">
            <a:avLst/>
          </a:prstGeom>
          <a:ln w="12700">
            <a:miter lim="400000"/>
          </a:ln>
        </p:spPr>
      </p:pic>
      <p:pic>
        <p:nvPicPr>
          <p:cNvPr id="200" name="pasted-image.png"/>
          <p:cNvPicPr>
            <a:picLocks noChangeAspect="1"/>
          </p:cNvPicPr>
          <p:nvPr/>
        </p:nvPicPr>
        <p:blipFill>
          <a:blip r:embed="rId5">
            <a:extLst/>
          </a:blip>
          <a:stretch>
            <a:fillRect/>
          </a:stretch>
        </p:blipFill>
        <p:spPr>
          <a:xfrm>
            <a:off x="52712" y="4827603"/>
            <a:ext cx="6425909" cy="4687753"/>
          </a:xfrm>
          <a:prstGeom prst="rect">
            <a:avLst/>
          </a:prstGeom>
          <a:ln w="12700">
            <a:miter lim="400000"/>
          </a:ln>
        </p:spPr>
      </p:pic>
      <p:sp>
        <p:nvSpPr>
          <p:cNvPr id="201" name="Shape 201"/>
          <p:cNvSpPr/>
          <p:nvPr/>
        </p:nvSpPr>
        <p:spPr>
          <a:xfrm>
            <a:off x="5083611" y="4008908"/>
            <a:ext cx="1187603" cy="685801"/>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a:solidFill>
                  <a:srgbClr val="2938FF"/>
                </a:solidFill>
                <a:latin typeface="Helvetica"/>
                <a:ea typeface="Helvetica"/>
                <a:cs typeface="Helvetica"/>
                <a:sym typeface="Helvetica"/>
              </a:defRPr>
            </a:lvl1pPr>
          </a:lstStyle>
          <a:p>
            <a:pPr/>
            <a:r>
              <a:t>2002</a:t>
            </a:r>
          </a:p>
        </p:txBody>
      </p:sp>
      <p:sp>
        <p:nvSpPr>
          <p:cNvPr id="202" name="Shape 202"/>
          <p:cNvSpPr/>
          <p:nvPr/>
        </p:nvSpPr>
        <p:spPr>
          <a:xfrm>
            <a:off x="5083464" y="4990894"/>
            <a:ext cx="1187898" cy="685801"/>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solidFill>
                  <a:srgbClr val="3739FF"/>
                </a:solidFill>
                <a:latin typeface="Helvetica"/>
                <a:ea typeface="Helvetica"/>
                <a:cs typeface="Helvetica"/>
                <a:sym typeface="Helvetica"/>
              </a:defRPr>
            </a:lvl1pPr>
          </a:lstStyle>
          <a:p>
            <a:pPr/>
            <a:r>
              <a:t>2014</a:t>
            </a:r>
          </a:p>
        </p:txBody>
      </p:sp>
    </p:spTree>
  </p:cSld>
  <p:clrMapOvr>
    <a:masterClrMapping/>
  </p:clrMapOvr>
  <p:transition xmlns:p14="http://schemas.microsoft.com/office/powerpoint/2010/main" spd="med" advClick="1" p14:dur="100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0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9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2" grpId="2"/>
      <p:bldP build="whole" bldLvl="1" animBg="1" rev="0" advAuto="0" spid="199" grpId="3"/>
      <p:bldP build="whole" bldLvl="1" animBg="1" rev="0" advAuto="0" spid="200" grpId="1"/>
    </p:bldLst>
  </p:timing>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04" name="pasted-image.png"/>
          <p:cNvPicPr>
            <a:picLocks noChangeAspect="1"/>
          </p:cNvPicPr>
          <p:nvPr/>
        </p:nvPicPr>
        <p:blipFill>
          <a:blip r:embed="rId2">
            <a:extLst/>
          </a:blip>
          <a:stretch>
            <a:fillRect/>
          </a:stretch>
        </p:blipFill>
        <p:spPr>
          <a:xfrm>
            <a:off x="674689" y="1506497"/>
            <a:ext cx="11991445" cy="8467806"/>
          </a:xfrm>
          <a:prstGeom prst="rect">
            <a:avLst/>
          </a:prstGeom>
          <a:ln w="12700">
            <a:miter lim="400000"/>
          </a:ln>
        </p:spPr>
      </p:pic>
      <p:sp>
        <p:nvSpPr>
          <p:cNvPr id="205" name="Shape 205"/>
          <p:cNvSpPr/>
          <p:nvPr/>
        </p:nvSpPr>
        <p:spPr>
          <a:xfrm>
            <a:off x="6015977" y="4533899"/>
            <a:ext cx="972846" cy="685801"/>
          </a:xfrm>
          <a:prstGeom prst="rect">
            <a:avLst/>
          </a:prstGeom>
          <a:ln w="12700">
            <a:miter lim="400000"/>
          </a:ln>
        </p:spPr>
        <p:txBody>
          <a:bodyPr wrap="none" lIns="50800" tIns="50800" rIns="50800" bIns="50800" anchor="ctr">
            <a:spAutoFit/>
          </a:bodyPr>
          <a:lstStyle/>
          <a:p>
            <a:pPr/>
          </a:p>
        </p:txBody>
      </p:sp>
      <p:sp>
        <p:nvSpPr>
          <p:cNvPr id="206" name="Shape 206"/>
          <p:cNvSpPr/>
          <p:nvPr/>
        </p:nvSpPr>
        <p:spPr>
          <a:xfrm>
            <a:off x="732572" y="50800"/>
            <a:ext cx="11539655" cy="1270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Study area NDVI analysis of vegetation gain and loss (2002-2014)</a:t>
            </a:r>
          </a:p>
        </p:txBody>
      </p:sp>
    </p:spTree>
  </p:cSld>
  <p:clrMapOvr>
    <a:masterClrMapping/>
  </p:clrMapOvr>
  <p:transition xmlns:p14="http://schemas.microsoft.com/office/powerpoint/2010/main" spd="med" advClick="1" p14:dur="1000"/>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08" name="pasted-image.png"/>
          <p:cNvPicPr>
            <a:picLocks noChangeAspect="1"/>
          </p:cNvPicPr>
          <p:nvPr/>
        </p:nvPicPr>
        <p:blipFill>
          <a:blip r:embed="rId2">
            <a:extLst/>
          </a:blip>
          <a:stretch>
            <a:fillRect/>
          </a:stretch>
        </p:blipFill>
        <p:spPr>
          <a:xfrm>
            <a:off x="-4234" y="118533"/>
            <a:ext cx="6326045" cy="4625495"/>
          </a:xfrm>
          <a:prstGeom prst="rect">
            <a:avLst/>
          </a:prstGeom>
          <a:ln w="12700">
            <a:miter lim="400000"/>
          </a:ln>
        </p:spPr>
      </p:pic>
      <p:pic>
        <p:nvPicPr>
          <p:cNvPr id="209" name="pasted-image.png"/>
          <p:cNvPicPr>
            <a:picLocks noChangeAspect="1"/>
          </p:cNvPicPr>
          <p:nvPr/>
        </p:nvPicPr>
        <p:blipFill>
          <a:blip r:embed="rId3">
            <a:extLst/>
          </a:blip>
          <a:stretch>
            <a:fillRect/>
          </a:stretch>
        </p:blipFill>
        <p:spPr>
          <a:xfrm>
            <a:off x="6049238" y="4746583"/>
            <a:ext cx="6841262" cy="4968917"/>
          </a:xfrm>
          <a:prstGeom prst="rect">
            <a:avLst/>
          </a:prstGeom>
          <a:ln w="12700">
            <a:miter lim="400000"/>
          </a:ln>
        </p:spPr>
      </p:pic>
      <p:sp>
        <p:nvSpPr>
          <p:cNvPr id="210" name="Shape 210"/>
          <p:cNvSpPr/>
          <p:nvPr/>
        </p:nvSpPr>
        <p:spPr>
          <a:xfrm>
            <a:off x="6015977" y="4533899"/>
            <a:ext cx="972846" cy="685801"/>
          </a:xfrm>
          <a:prstGeom prst="rect">
            <a:avLst/>
          </a:prstGeom>
          <a:ln w="12700">
            <a:miter lim="400000"/>
          </a:ln>
        </p:spPr>
        <p:txBody>
          <a:bodyPr wrap="none" lIns="50800" tIns="50800" rIns="50800" bIns="50800" anchor="ctr">
            <a:spAutoFit/>
          </a:bodyPr>
          <a:lstStyle/>
          <a:p>
            <a:pPr/>
          </a:p>
        </p:txBody>
      </p:sp>
      <p:sp>
        <p:nvSpPr>
          <p:cNvPr id="211" name="Shape 211"/>
          <p:cNvSpPr/>
          <p:nvPr/>
        </p:nvSpPr>
        <p:spPr>
          <a:xfrm>
            <a:off x="264549" y="4834466"/>
            <a:ext cx="4473511" cy="127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Forest Coverage Loss (2000-2013)</a:t>
            </a:r>
          </a:p>
        </p:txBody>
      </p:sp>
      <p:sp>
        <p:nvSpPr>
          <p:cNvPr id="212" name="Shape 212"/>
          <p:cNvSpPr/>
          <p:nvPr/>
        </p:nvSpPr>
        <p:spPr>
          <a:xfrm>
            <a:off x="6142977" y="4660899"/>
            <a:ext cx="972846" cy="685801"/>
          </a:xfrm>
          <a:prstGeom prst="rect">
            <a:avLst/>
          </a:prstGeom>
          <a:ln w="12700">
            <a:miter lim="400000"/>
          </a:ln>
        </p:spPr>
        <p:txBody>
          <a:bodyPr wrap="none" lIns="50800" tIns="50800" rIns="50800" bIns="50800" anchor="ctr">
            <a:spAutoFit/>
          </a:bodyPr>
          <a:lstStyle/>
          <a:p>
            <a:pPr/>
          </a:p>
        </p:txBody>
      </p:sp>
      <p:sp>
        <p:nvSpPr>
          <p:cNvPr id="213" name="Shape 213"/>
          <p:cNvSpPr/>
          <p:nvPr/>
        </p:nvSpPr>
        <p:spPr>
          <a:xfrm>
            <a:off x="1847816" y="7425266"/>
            <a:ext cx="4026497" cy="127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Forest Coverage Gain (2000-2013)</a:t>
            </a:r>
          </a:p>
        </p:txBody>
      </p:sp>
      <p:sp>
        <p:nvSpPr>
          <p:cNvPr id="214" name="Shape 214"/>
          <p:cNvSpPr/>
          <p:nvPr/>
        </p:nvSpPr>
        <p:spPr>
          <a:xfrm>
            <a:off x="6269977" y="4787899"/>
            <a:ext cx="972846" cy="685801"/>
          </a:xfrm>
          <a:prstGeom prst="rect">
            <a:avLst/>
          </a:prstGeom>
          <a:ln w="12700">
            <a:miter lim="400000"/>
          </a:ln>
        </p:spPr>
        <p:txBody>
          <a:bodyPr wrap="none" lIns="50800" tIns="50800" rIns="50800" bIns="50800" anchor="ctr">
            <a:spAutoFit/>
          </a:bodyPr>
          <a:lstStyle/>
          <a:p>
            <a:pPr/>
          </a:p>
        </p:txBody>
      </p:sp>
      <p:sp>
        <p:nvSpPr>
          <p:cNvPr id="215" name="Shape 215"/>
          <p:cNvSpPr/>
          <p:nvPr/>
        </p:nvSpPr>
        <p:spPr>
          <a:xfrm>
            <a:off x="7157470" y="706966"/>
            <a:ext cx="5139612" cy="1854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University of Maryland Global Forest Coverage Change</a:t>
            </a:r>
          </a:p>
        </p:txBody>
      </p:sp>
    </p:spTree>
  </p:cSld>
  <p:clrMapOvr>
    <a:masterClrMapping/>
  </p:clrMapOvr>
  <p:transition xmlns:p14="http://schemas.microsoft.com/office/powerpoint/2010/main" spd="med" advClick="1" p14:dur="1000"/>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7" name="Shape 217"/>
          <p:cNvSpPr/>
          <p:nvPr>
            <p:ph type="title"/>
          </p:nvPr>
        </p:nvSpPr>
        <p:spPr>
          <a:prstGeom prst="rect">
            <a:avLst/>
          </a:prstGeom>
        </p:spPr>
        <p:txBody>
          <a:bodyPr/>
          <a:lstStyle>
            <a:lvl1pPr>
              <a:defRPr sz="5800"/>
            </a:lvl1pPr>
          </a:lstStyle>
          <a:p>
            <a:pPr/>
            <a:r>
              <a:t>Interpretation</a:t>
            </a:r>
          </a:p>
        </p:txBody>
      </p:sp>
      <p:sp>
        <p:nvSpPr>
          <p:cNvPr id="218" name="Shape 218"/>
          <p:cNvSpPr/>
          <p:nvPr>
            <p:ph type="body" idx="1"/>
          </p:nvPr>
        </p:nvSpPr>
        <p:spPr>
          <a:prstGeom prst="rect">
            <a:avLst/>
          </a:prstGeom>
        </p:spPr>
        <p:txBody>
          <a:bodyPr/>
          <a:lstStyle/>
          <a:p>
            <a:pPr/>
          </a:p>
        </p:txBody>
      </p:sp>
      <p:sp>
        <p:nvSpPr>
          <p:cNvPr id="219" name="Shape 219"/>
          <p:cNvSpPr/>
          <p:nvPr/>
        </p:nvSpPr>
        <p:spPr>
          <a:xfrm>
            <a:off x="137944" y="2254250"/>
            <a:ext cx="12982911" cy="721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p>
          <a:p>
            <a:pPr/>
          </a:p>
          <a:p>
            <a:pPr>
              <a:defRPr sz="3000">
                <a:latin typeface="Helvetica"/>
                <a:ea typeface="Helvetica"/>
                <a:cs typeface="Helvetica"/>
                <a:sym typeface="Helvetica"/>
              </a:defRPr>
            </a:pPr>
            <a:r>
              <a:t>Comparing our NDVI analysis above with the upper image of UM GFCC forest gain image, we see good agreement between our shape and area of coverage of “loss”. There is less agreement between the two analyses for “gain”. There are several reasons for this greater variance.</a:t>
            </a:r>
          </a:p>
          <a:p>
            <a:pPr>
              <a:defRPr sz="3000">
                <a:latin typeface="Helvetica"/>
                <a:ea typeface="Helvetica"/>
                <a:cs typeface="Helvetica"/>
                <a:sym typeface="Helvetica"/>
              </a:defRPr>
            </a:pPr>
          </a:p>
          <a:p>
            <a:pPr>
              <a:defRPr sz="3000">
                <a:latin typeface="Helvetica"/>
                <a:ea typeface="Helvetica"/>
                <a:cs typeface="Helvetica"/>
                <a:sym typeface="Helvetica"/>
              </a:defRPr>
            </a:pPr>
            <a:r>
              <a:t>It is important to note the reasons why the two images might differ. First, the dates of images used to the produce the analysis are slightly different. University of Maryland used the date range of 2000-2013 and we used a date range of 2002-2014. A second reason for a variance is that the UM analysis was of “forest coverage” with “forest” being defined as trees over 5 meters in height. Our NDVI analysis was more general – we analyzed all vegetation not just forest. </a:t>
            </a:r>
          </a:p>
        </p:txBody>
      </p:sp>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4" name="Shape 134"/>
          <p:cNvSpPr/>
          <p:nvPr>
            <p:ph type="title"/>
          </p:nvPr>
        </p:nvSpPr>
        <p:spPr>
          <a:prstGeom prst="rect">
            <a:avLst/>
          </a:prstGeom>
        </p:spPr>
        <p:txBody>
          <a:bodyPr/>
          <a:lstStyle/>
          <a:p>
            <a:pPr/>
          </a:p>
        </p:txBody>
      </p:sp>
      <p:sp>
        <p:nvSpPr>
          <p:cNvPr id="135" name="Shape 135"/>
          <p:cNvSpPr/>
          <p:nvPr>
            <p:ph type="body" idx="1"/>
          </p:nvPr>
        </p:nvSpPr>
        <p:spPr>
          <a:prstGeom prst="rect">
            <a:avLst/>
          </a:prstGeom>
        </p:spPr>
        <p:txBody>
          <a:bodyPr/>
          <a:lstStyle/>
          <a:p>
            <a:pPr/>
          </a:p>
        </p:txBody>
      </p:sp>
      <p:pic>
        <p:nvPicPr>
          <p:cNvPr id="136" name="pasted-image.png"/>
          <p:cNvPicPr>
            <a:picLocks noChangeAspect="1"/>
          </p:cNvPicPr>
          <p:nvPr/>
        </p:nvPicPr>
        <p:blipFill>
          <a:blip r:embed="rId2">
            <a:extLst/>
          </a:blip>
          <a:stretch>
            <a:fillRect/>
          </a:stretch>
        </p:blipFill>
        <p:spPr>
          <a:xfrm>
            <a:off x="0" y="1401645"/>
            <a:ext cx="13004800" cy="6950310"/>
          </a:xfrm>
          <a:prstGeom prst="rect">
            <a:avLst/>
          </a:prstGeom>
          <a:ln w="12700">
            <a:miter lim="400000"/>
          </a:ln>
        </p:spPr>
      </p:pic>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Shape 138"/>
          <p:cNvSpPr/>
          <p:nvPr>
            <p:ph type="title"/>
          </p:nvPr>
        </p:nvSpPr>
        <p:spPr>
          <a:prstGeom prst="rect">
            <a:avLst/>
          </a:prstGeom>
        </p:spPr>
        <p:txBody>
          <a:bodyPr/>
          <a:lstStyle/>
          <a:p>
            <a:pPr/>
            <a:r>
              <a:t>My project</a:t>
            </a:r>
          </a:p>
        </p:txBody>
      </p:sp>
      <p:sp>
        <p:nvSpPr>
          <p:cNvPr id="139" name="Shape 139"/>
          <p:cNvSpPr/>
          <p:nvPr>
            <p:ph type="body" idx="1"/>
          </p:nvPr>
        </p:nvSpPr>
        <p:spPr>
          <a:prstGeom prst="rect">
            <a:avLst/>
          </a:prstGeom>
        </p:spPr>
        <p:txBody>
          <a:bodyPr/>
          <a:lstStyle/>
          <a:p>
            <a:pPr>
              <a:defRPr b="1">
                <a:latin typeface="Helvetica"/>
                <a:ea typeface="Helvetica"/>
                <a:cs typeface="Helvetica"/>
                <a:sym typeface="Helvetica"/>
              </a:defRPr>
            </a:pPr>
            <a:r>
              <a:t>Goal: Replicate the analysis processes of UM</a:t>
            </a:r>
          </a:p>
          <a:p>
            <a:pPr/>
            <a:r>
              <a:t>choose a small study area</a:t>
            </a:r>
          </a:p>
          <a:p>
            <a:pPr/>
            <a:r>
              <a:t>define the workflow to process Landsat images</a:t>
            </a:r>
          </a:p>
          <a:p>
            <a:pPr/>
            <a:r>
              <a:t>execute the workflow</a:t>
            </a:r>
          </a:p>
          <a:p>
            <a:pPr/>
            <a:r>
              <a:t>compare the results</a:t>
            </a:r>
          </a:p>
        </p:txBody>
      </p:sp>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Shape 141"/>
          <p:cNvSpPr/>
          <p:nvPr>
            <p:ph type="title"/>
          </p:nvPr>
        </p:nvSpPr>
        <p:spPr>
          <a:prstGeom prst="rect">
            <a:avLst/>
          </a:prstGeom>
        </p:spPr>
        <p:txBody>
          <a:bodyPr/>
          <a:lstStyle/>
          <a:p>
            <a:pPr/>
            <a:r>
              <a:t>Resources</a:t>
            </a:r>
          </a:p>
        </p:txBody>
      </p:sp>
      <p:sp>
        <p:nvSpPr>
          <p:cNvPr id="142" name="Shape 142"/>
          <p:cNvSpPr/>
          <p:nvPr>
            <p:ph type="body" idx="1"/>
          </p:nvPr>
        </p:nvSpPr>
        <p:spPr>
          <a:prstGeom prst="rect">
            <a:avLst/>
          </a:prstGeom>
        </p:spPr>
        <p:txBody>
          <a:bodyPr/>
          <a:lstStyle/>
          <a:p>
            <a:pPr/>
            <a:r>
              <a:t>Landsat images - downloaded</a:t>
            </a:r>
          </a:p>
          <a:p>
            <a:pPr/>
            <a:r>
              <a:t>one average GIS practitioner (me)</a:t>
            </a:r>
          </a:p>
          <a:p>
            <a:pPr/>
            <a:r>
              <a:t>one undergrad UW student assistant</a:t>
            </a:r>
          </a:p>
          <a:p>
            <a:pPr/>
            <a:r>
              <a:t>QGIS open source software</a:t>
            </a:r>
          </a:p>
          <a:p>
            <a:pPr/>
            <a:r>
              <a:t>Windows laptop</a:t>
            </a:r>
          </a:p>
        </p:txBody>
      </p:sp>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Shape 144"/>
          <p:cNvSpPr/>
          <p:nvPr>
            <p:ph type="title"/>
          </p:nvPr>
        </p:nvSpPr>
        <p:spPr>
          <a:prstGeom prst="rect">
            <a:avLst/>
          </a:prstGeom>
        </p:spPr>
        <p:txBody>
          <a:bodyPr/>
          <a:lstStyle/>
          <a:p>
            <a:pPr/>
          </a:p>
        </p:txBody>
      </p:sp>
      <p:sp>
        <p:nvSpPr>
          <p:cNvPr id="145" name="Shape 145"/>
          <p:cNvSpPr/>
          <p:nvPr>
            <p:ph type="body" idx="1"/>
          </p:nvPr>
        </p:nvSpPr>
        <p:spPr>
          <a:prstGeom prst="rect">
            <a:avLst/>
          </a:prstGeom>
        </p:spPr>
        <p:txBody>
          <a:bodyPr/>
          <a:lstStyle/>
          <a:p>
            <a:pPr/>
          </a:p>
        </p:txBody>
      </p:sp>
      <p:pic>
        <p:nvPicPr>
          <p:cNvPr id="146" name="pasted-image.png"/>
          <p:cNvPicPr>
            <a:picLocks noChangeAspect="1"/>
          </p:cNvPicPr>
          <p:nvPr/>
        </p:nvPicPr>
        <p:blipFill>
          <a:blip r:embed="rId2">
            <a:extLst/>
          </a:blip>
          <a:stretch>
            <a:fillRect/>
          </a:stretch>
        </p:blipFill>
        <p:spPr>
          <a:xfrm>
            <a:off x="0" y="1952025"/>
            <a:ext cx="13004800" cy="5849550"/>
          </a:xfrm>
          <a:prstGeom prst="rect">
            <a:avLst/>
          </a:prstGeom>
          <a:ln w="12700">
            <a:miter lim="400000"/>
          </a:ln>
        </p:spPr>
      </p:pic>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8" name="Shape 148"/>
          <p:cNvSpPr/>
          <p:nvPr>
            <p:ph type="title"/>
          </p:nvPr>
        </p:nvSpPr>
        <p:spPr>
          <a:prstGeom prst="rect">
            <a:avLst/>
          </a:prstGeom>
        </p:spPr>
        <p:txBody>
          <a:bodyPr/>
          <a:lstStyle/>
          <a:p>
            <a:pPr/>
          </a:p>
        </p:txBody>
      </p:sp>
      <p:sp>
        <p:nvSpPr>
          <p:cNvPr id="149" name="Shape 149"/>
          <p:cNvSpPr/>
          <p:nvPr>
            <p:ph type="body" idx="1"/>
          </p:nvPr>
        </p:nvSpPr>
        <p:spPr>
          <a:prstGeom prst="rect">
            <a:avLst/>
          </a:prstGeom>
        </p:spPr>
        <p:txBody>
          <a:bodyPr/>
          <a:lstStyle/>
          <a:p>
            <a:pPr/>
          </a:p>
        </p:txBody>
      </p:sp>
      <p:pic>
        <p:nvPicPr>
          <p:cNvPr id="150" name="pasted-image.png"/>
          <p:cNvPicPr>
            <a:picLocks noChangeAspect="1"/>
          </p:cNvPicPr>
          <p:nvPr/>
        </p:nvPicPr>
        <p:blipFill>
          <a:blip r:embed="rId2">
            <a:extLst/>
          </a:blip>
          <a:stretch>
            <a:fillRect/>
          </a:stretch>
        </p:blipFill>
        <p:spPr>
          <a:xfrm>
            <a:off x="0" y="2031680"/>
            <a:ext cx="13004800" cy="5690240"/>
          </a:xfrm>
          <a:prstGeom prst="rect">
            <a:avLst/>
          </a:prstGeom>
          <a:ln w="12700">
            <a:miter lim="400000"/>
          </a:ln>
        </p:spPr>
      </p:pic>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2" name="Shape 152"/>
          <p:cNvSpPr/>
          <p:nvPr>
            <p:ph type="title"/>
          </p:nvPr>
        </p:nvSpPr>
        <p:spPr>
          <a:prstGeom prst="rect">
            <a:avLst/>
          </a:prstGeom>
        </p:spPr>
        <p:txBody>
          <a:bodyPr/>
          <a:lstStyle/>
          <a:p>
            <a:pPr/>
            <a:r>
              <a:t>Study Area</a:t>
            </a:r>
          </a:p>
        </p:txBody>
      </p:sp>
      <p:sp>
        <p:nvSpPr>
          <p:cNvPr id="153" name="Shape 153"/>
          <p:cNvSpPr/>
          <p:nvPr>
            <p:ph type="body" idx="1"/>
          </p:nvPr>
        </p:nvSpPr>
        <p:spPr>
          <a:prstGeom prst="rect">
            <a:avLst/>
          </a:prstGeom>
        </p:spPr>
        <p:txBody>
          <a:bodyPr/>
          <a:lstStyle/>
          <a:p>
            <a:pPr/>
            <a:r>
              <a:t>Redmond, WA neighborhood where forest had been cut down and houses built</a:t>
            </a:r>
          </a:p>
        </p:txBody>
      </p:sp>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hape 155"/>
          <p:cNvSpPr/>
          <p:nvPr>
            <p:ph type="body" idx="1"/>
          </p:nvPr>
        </p:nvSpPr>
        <p:spPr>
          <a:xfrm>
            <a:off x="508000" y="1555750"/>
            <a:ext cx="11099800" cy="6286500"/>
          </a:xfrm>
          <a:prstGeom prst="rect">
            <a:avLst/>
          </a:prstGeom>
        </p:spPr>
        <p:txBody>
          <a:bodyPr/>
          <a:lstStyle/>
          <a:p>
            <a:pPr marL="333756" indent="-333756" defTabSz="426466">
              <a:spcBef>
                <a:spcPts val="3000"/>
              </a:spcBef>
              <a:defRPr sz="2774"/>
            </a:pPr>
            <a:r>
              <a:t>vector shape files - points, lines, polygons</a:t>
            </a:r>
          </a:p>
          <a:p>
            <a:pPr marL="333756" indent="-333756" defTabSz="426466">
              <a:spcBef>
                <a:spcPts val="3000"/>
              </a:spcBef>
              <a:defRPr sz="2774"/>
            </a:pPr>
            <a:r>
              <a:t>remote sensing - example - digital camera</a:t>
            </a:r>
          </a:p>
          <a:p>
            <a:pPr marL="333756" indent="-333756" defTabSz="426466">
              <a:spcBef>
                <a:spcPts val="3000"/>
              </a:spcBef>
              <a:defRPr sz="2774"/>
            </a:pPr>
            <a:r>
              <a:t>raster - grid / resolution / pixel values</a:t>
            </a:r>
          </a:p>
          <a:p>
            <a:pPr marL="333756" indent="-333756" defTabSz="426466">
              <a:spcBef>
                <a:spcPts val="3000"/>
              </a:spcBef>
              <a:defRPr sz="2774"/>
            </a:pPr>
            <a:r>
              <a:t>Landsat raster images from USGS website</a:t>
            </a:r>
          </a:p>
          <a:p>
            <a:pPr lvl="1" marL="667512" indent="-333756" defTabSz="426466">
              <a:spcBef>
                <a:spcPts val="3000"/>
              </a:spcBef>
              <a:defRPr sz="2774"/>
            </a:pPr>
            <a:r>
              <a:t>1970s - present </a:t>
            </a:r>
          </a:p>
          <a:p>
            <a:pPr lvl="1" marL="667512" indent="-333756" defTabSz="426466">
              <a:spcBef>
                <a:spcPts val="3000"/>
              </a:spcBef>
              <a:defRPr sz="2774"/>
            </a:pPr>
            <a:r>
              <a:t>purpose - land use / land coverage</a:t>
            </a:r>
          </a:p>
          <a:p>
            <a:pPr lvl="2" marL="1001268" indent="-333756" defTabSz="426466">
              <a:spcBef>
                <a:spcPts val="3000"/>
              </a:spcBef>
              <a:defRPr sz="2774"/>
            </a:pPr>
            <a:r>
              <a:t>resolution 30 m x 30 m</a:t>
            </a:r>
          </a:p>
          <a:p>
            <a:pPr lvl="2" marL="1001268" indent="-333756" defTabSz="426466">
              <a:spcBef>
                <a:spcPts val="3000"/>
              </a:spcBef>
              <a:defRPr sz="2774"/>
            </a:pPr>
            <a:r>
              <a:t>sensor spectrums - pixel values</a:t>
            </a:r>
          </a:p>
        </p:txBody>
      </p:sp>
    </p:spTree>
  </p:cSld>
  <p:clrMapOvr>
    <a:masterClrMapping/>
  </p:clrMapOvr>
  <p:transition xmlns:p14="http://schemas.microsoft.com/office/powerpoint/2010/main" spd="med" advClick="1" p14:dur="1000"/>
</p:sld>
</file>

<file path=ppt/theme/theme1.xml><?xml version="1.0" encoding="utf-8"?>
<a:theme xmlns:a="http://schemas.openxmlformats.org/drawingml/2006/main" xmlns:r="http://schemas.openxmlformats.org/officeDocument/2006/relationships" name="Gradient">
  <a:themeElements>
    <a:clrScheme name="Gradient">
      <a:dk1>
        <a:srgbClr val="FF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76200" dist="0" dir="18900000">
              <a:srgbClr val="000000">
                <a:alpha val="80000"/>
              </a:srgbClr>
            </a:outerShdw>
          </a:effectLst>
        </a:effectStyle>
        <a:effectStyle>
          <a:effectLst>
            <a:outerShdw sx="100000" sy="100000" kx="0" ky="0" algn="b" rotWithShape="0" blurRad="76200" dist="0" dir="18900000">
              <a:srgbClr val="000000">
                <a:alpha val="80000"/>
              </a:srgbClr>
            </a:outerShdw>
          </a:effectLst>
        </a:effectStyle>
        <a:effectStyle>
          <a:effectLst>
            <a:outerShdw sx="100000" sy="100000" kx="0" ky="0" algn="b" rotWithShape="0" blurRad="76200" dist="0" dir="1890000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sx="100000" sy="100000" kx="0" ky="0" algn="b" rotWithShape="0" blurRad="76200" dist="0" dir="18900000">
            <a:srgbClr val="000000">
              <a:alpha val="8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outerShdw sx="100000" sy="100000" kx="0" ky="0" algn="b" rotWithShape="0" blurRad="25400" dist="23998" dir="270000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76200" dist="0" dir="18900000">
              <a:srgbClr val="000000">
                <a:alpha val="80000"/>
              </a:srgbClr>
            </a:outerShdw>
          </a:effectLst>
        </a:effectStyle>
        <a:effectStyle>
          <a:effectLst>
            <a:outerShdw sx="100000" sy="100000" kx="0" ky="0" algn="b" rotWithShape="0" blurRad="76200" dist="0" dir="18900000">
              <a:srgbClr val="000000">
                <a:alpha val="80000"/>
              </a:srgbClr>
            </a:outerShdw>
          </a:effectLst>
        </a:effectStyle>
        <a:effectStyle>
          <a:effectLst>
            <a:outerShdw sx="100000" sy="100000" kx="0" ky="0" algn="b" rotWithShape="0" blurRad="76200" dist="0" dir="1890000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sx="100000" sy="100000" kx="0" ky="0" algn="b" rotWithShape="0" blurRad="76200" dist="0" dir="18900000">
            <a:srgbClr val="000000">
              <a:alpha val="8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outerShdw sx="100000" sy="100000" kx="0" ky="0" algn="b" rotWithShape="0" blurRad="25400" dist="23998" dir="270000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